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Fira Sans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FiraSansExtraBold-bold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FiraSans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ae3e707c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75ae3e707c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996f01eb9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b996f01eb9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5ae3e707c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75ae3e707c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5ae3e707c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75ae3e707c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5ae3e707c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75ae3e707c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5a63b5aab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75a63b5aab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8ebd12820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c8ebd12820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96f01eb9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b996f01eb9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b996f01eb9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8ebd12820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c8ebd1282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c8ebd1282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8ebd12820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c8ebd12820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c8ebd12820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ebd1282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c8ebd1282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c8ebd1282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8ebd1282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8ebd128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c8ebd1282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996f01eb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b996f01eb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5b315ed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75b315ed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ae3e707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75ae3e707c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/>
          <p:nvPr>
            <p:ph idx="2" type="pic"/>
          </p:nvPr>
        </p:nvSpPr>
        <p:spPr>
          <a:xfrm>
            <a:off x="0" y="1239520"/>
            <a:ext cx="121920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/>
          <p:nvPr>
            <p:ph idx="2" type="pic"/>
          </p:nvPr>
        </p:nvSpPr>
        <p:spPr>
          <a:xfrm>
            <a:off x="0" y="0"/>
            <a:ext cx="4241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5"/>
          <p:cNvSpPr/>
          <p:nvPr/>
        </p:nvSpPr>
        <p:spPr>
          <a:xfrm>
            <a:off x="9785952" y="881805"/>
            <a:ext cx="1293600" cy="1293600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>
            <p:ph idx="2" type="pic"/>
          </p:nvPr>
        </p:nvSpPr>
        <p:spPr>
          <a:xfrm>
            <a:off x="0" y="0"/>
            <a:ext cx="557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>
            <p:ph idx="2" type="pic"/>
          </p:nvPr>
        </p:nvSpPr>
        <p:spPr>
          <a:xfrm>
            <a:off x="762000" y="0"/>
            <a:ext cx="354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8"/>
          <p:cNvSpPr/>
          <p:nvPr>
            <p:ph idx="3" type="pic"/>
          </p:nvPr>
        </p:nvSpPr>
        <p:spPr>
          <a:xfrm>
            <a:off x="4305300" y="3416300"/>
            <a:ext cx="35433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8"/>
          <p:cNvSpPr/>
          <p:nvPr>
            <p:ph idx="4" type="pic"/>
          </p:nvPr>
        </p:nvSpPr>
        <p:spPr>
          <a:xfrm>
            <a:off x="7848600" y="0"/>
            <a:ext cx="354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8"/>
          <p:cNvSpPr/>
          <p:nvPr/>
        </p:nvSpPr>
        <p:spPr>
          <a:xfrm>
            <a:off x="4305300" y="0"/>
            <a:ext cx="3543300" cy="3416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762000" y="3416300"/>
            <a:ext cx="3543300" cy="34416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38"/>
          <p:cNvSpPr/>
          <p:nvPr/>
        </p:nvSpPr>
        <p:spPr>
          <a:xfrm>
            <a:off x="7848600" y="3416300"/>
            <a:ext cx="3543300" cy="34416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/>
          <p:nvPr>
            <p:ph idx="2" type="pic"/>
          </p:nvPr>
        </p:nvSpPr>
        <p:spPr>
          <a:xfrm>
            <a:off x="6654800" y="0"/>
            <a:ext cx="5537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32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3.jp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7.jpg"/><Relationship Id="rId5" Type="http://schemas.openxmlformats.org/officeDocument/2006/relationships/image" Target="../media/image36.jpg"/><Relationship Id="rId6" Type="http://schemas.openxmlformats.org/officeDocument/2006/relationships/image" Target="../media/image38.jpg"/><Relationship Id="rId7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41.png"/><Relationship Id="rId5" Type="http://schemas.openxmlformats.org/officeDocument/2006/relationships/image" Target="../media/image4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13" Type="http://schemas.openxmlformats.org/officeDocument/2006/relationships/image" Target="../media/image46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51.png"/><Relationship Id="rId7" Type="http://schemas.openxmlformats.org/officeDocument/2006/relationships/image" Target="../media/image9.png"/><Relationship Id="rId8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50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999" y="2609217"/>
            <a:ext cx="6362002" cy="163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375" y="2727751"/>
            <a:ext cx="5230599" cy="26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/>
          <p:nvPr/>
        </p:nvSpPr>
        <p:spPr>
          <a:xfrm>
            <a:off x="3188125" y="169900"/>
            <a:ext cx="49512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Напрямок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дизайн - 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F8A185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700" y="843450"/>
            <a:ext cx="5384301" cy="291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025" y="3690025"/>
            <a:ext cx="4770634" cy="31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35701" y="1089051"/>
            <a:ext cx="4226299" cy="26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3150" y="3690037"/>
            <a:ext cx="5128650" cy="3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40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4786700" y="430750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Напрямок дизайн - професії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F8A185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4786700" y="2945550"/>
            <a:ext cx="62298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UX - дизайнер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UI - дизайнер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Visual дизайнер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3D дизайнер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/>
        </p:nvSpPr>
        <p:spPr>
          <a:xfrm>
            <a:off x="3740738" y="499550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Напрямок Support - підтримка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F8A185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4922075" y="3062950"/>
            <a:ext cx="67062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13877"/>
            <a:ext cx="3525501" cy="26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42550"/>
            <a:ext cx="3153479" cy="27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300" y="1342550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8350" y="3559175"/>
            <a:ext cx="4143650" cy="34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/>
        </p:nvSpPr>
        <p:spPr>
          <a:xfrm>
            <a:off x="3880475" y="33457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latin typeface="Roboto"/>
                <a:ea typeface="Roboto"/>
                <a:cs typeface="Roboto"/>
                <a:sym typeface="Roboto"/>
              </a:rPr>
              <a:t>Напрямок Маркетинг -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F8A185">
              <a:alpha val="2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" name="Google Shape;371;p53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50" y="4284603"/>
            <a:ext cx="4309541" cy="25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4650" y="1247425"/>
            <a:ext cx="4488725" cy="336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75" y="1177575"/>
            <a:ext cx="4488715" cy="31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7950" y="4284601"/>
            <a:ext cx="4309550" cy="25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/>
        </p:nvSpPr>
        <p:spPr>
          <a:xfrm>
            <a:off x="79250" y="736100"/>
            <a:ext cx="37239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Напрямок Менеджмент</a:t>
            </a:r>
            <a:endParaRPr b="0" i="0" sz="40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81" name="Google Shape;381;p54"/>
          <p:cNvSpPr/>
          <p:nvPr/>
        </p:nvSpPr>
        <p:spPr>
          <a:xfrm rot="2936711">
            <a:off x="2519897" y="4147148"/>
            <a:ext cx="209659" cy="200318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 rot="8259353">
            <a:off x="4605237" y="41108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Google Shape;383;p54"/>
          <p:cNvSpPr/>
          <p:nvPr/>
        </p:nvSpPr>
        <p:spPr>
          <a:xfrm>
            <a:off x="4027300" y="654300"/>
            <a:ext cx="8254800" cy="55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/>
          <p:nvPr/>
        </p:nvSpPr>
        <p:spPr>
          <a:xfrm rot="-8815759">
            <a:off x="4786176" y="22010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500" y="3979357"/>
            <a:ext cx="3244306" cy="216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300" y="3972188"/>
            <a:ext cx="2175476" cy="21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1956" y="4521606"/>
            <a:ext cx="2377393" cy="129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231" y="2913356"/>
            <a:ext cx="2377393" cy="129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250" y="818057"/>
            <a:ext cx="3722499" cy="20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64325" y="815375"/>
            <a:ext cx="28563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Напрямок </a:t>
            </a:r>
            <a:endParaRPr sz="3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HR -</a:t>
            </a:r>
            <a:endParaRPr sz="3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3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професії</a:t>
            </a:r>
            <a:endParaRPr sz="3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95" name="Google Shape;395;p55"/>
          <p:cNvSpPr/>
          <p:nvPr/>
        </p:nvSpPr>
        <p:spPr>
          <a:xfrm rot="2253516">
            <a:off x="2516298" y="4679376"/>
            <a:ext cx="209655" cy="211996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5"/>
          <p:cNvSpPr txBox="1"/>
          <p:nvPr/>
        </p:nvSpPr>
        <p:spPr>
          <a:xfrm rot="8259353">
            <a:off x="4605237" y="43394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" name="Google Shape;397;p55"/>
          <p:cNvSpPr/>
          <p:nvPr/>
        </p:nvSpPr>
        <p:spPr>
          <a:xfrm>
            <a:off x="3010800" y="655325"/>
            <a:ext cx="91812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5"/>
          <p:cNvSpPr txBox="1"/>
          <p:nvPr/>
        </p:nvSpPr>
        <p:spPr>
          <a:xfrm>
            <a:off x="6189525" y="1435250"/>
            <a:ext cx="4680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p55"/>
          <p:cNvSpPr/>
          <p:nvPr/>
        </p:nvSpPr>
        <p:spPr>
          <a:xfrm rot="-8815759">
            <a:off x="4786176" y="16676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9425" y="3813350"/>
            <a:ext cx="3986200" cy="30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025" y="1001600"/>
            <a:ext cx="4187230" cy="2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9425" y="1001600"/>
            <a:ext cx="3986201" cy="2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7850" y="3984851"/>
            <a:ext cx="4344400" cy="244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/>
          <p:nvPr/>
        </p:nvSpPr>
        <p:spPr>
          <a:xfrm>
            <a:off x="3808575" y="3248150"/>
            <a:ext cx="11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Calibri"/>
                <a:ea typeface="Calibri"/>
                <a:cs typeface="Calibri"/>
                <a:sym typeface="Calibri"/>
              </a:rPr>
              <a:t>Пошук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8141625" y="3248150"/>
            <a:ext cx="7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Calibri"/>
                <a:ea typeface="Calibri"/>
                <a:cs typeface="Calibri"/>
                <a:sym typeface="Calibri"/>
              </a:rPr>
              <a:t>Відбір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3654175" y="5725725"/>
            <a:ext cx="1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Calibri"/>
                <a:ea typeface="Calibri"/>
                <a:cs typeface="Calibri"/>
                <a:sym typeface="Calibri"/>
              </a:rPr>
              <a:t>Адаптація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96175" y="6038225"/>
            <a:ext cx="1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Calibri"/>
                <a:ea typeface="Calibri"/>
                <a:cs typeface="Calibri"/>
                <a:sym typeface="Calibri"/>
              </a:rPr>
              <a:t>Розвиток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/>
          <p:nvPr/>
        </p:nvSpPr>
        <p:spPr>
          <a:xfrm>
            <a:off x="7415975" y="-342900"/>
            <a:ext cx="4158600" cy="41949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6"/>
          <p:cNvSpPr/>
          <p:nvPr/>
        </p:nvSpPr>
        <p:spPr>
          <a:xfrm rot="-5400000">
            <a:off x="2027400" y="-793125"/>
            <a:ext cx="4397400" cy="845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b="0" l="21985" r="21985" t="0"/>
          <a:stretch/>
        </p:blipFill>
        <p:spPr>
          <a:xfrm>
            <a:off x="8503500" y="1234350"/>
            <a:ext cx="3688500" cy="43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1310" y="183627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/>
          <p:nvPr/>
        </p:nvSpPr>
        <p:spPr>
          <a:xfrm>
            <a:off x="3544525" y="2627475"/>
            <a:ext cx="30891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id-ID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Що потрібно зробити:</a:t>
            </a:r>
            <a:endParaRPr b="1" i="0" sz="1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56"/>
          <p:cNvSpPr txBox="1"/>
          <p:nvPr/>
        </p:nvSpPr>
        <p:spPr>
          <a:xfrm>
            <a:off x="792752" y="1740100"/>
            <a:ext cx="3252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ДОМАШНЄ</a:t>
            </a:r>
            <a:endParaRPr sz="40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ЗАВДАННЯ</a:t>
            </a:r>
            <a:endParaRPr sz="40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-207575" y="5004325"/>
            <a:ext cx="2254500" cy="22743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6"/>
          <p:cNvSpPr/>
          <p:nvPr/>
        </p:nvSpPr>
        <p:spPr>
          <a:xfrm flipH="1">
            <a:off x="1686825" y="4618175"/>
            <a:ext cx="665700" cy="6714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1216625" y="3272550"/>
            <a:ext cx="6454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AutoNum type="arabicPeriod"/>
            </a:pP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Вибери 3 додатки / програми, якими ти часто користуєшся, розкажи в чому їх користь. Може тобі ти хотілося придумати свій додаток? У чому була б його користь?</a:t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AutoNum type="arabicPeriod"/>
            </a:pP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Яка з професій, які ми обговорювали тобі 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найближча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і чому.</a:t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2"/>
          <p:cNvSpPr/>
          <p:nvPr/>
        </p:nvSpPr>
        <p:spPr>
          <a:xfrm>
            <a:off x="4499625" y="2103400"/>
            <a:ext cx="2466000" cy="2280900"/>
          </a:xfrm>
          <a:prstGeom prst="ellipse">
            <a:avLst/>
          </a:prstGeom>
          <a:solidFill>
            <a:srgbClr val="FFFFFF"/>
          </a:solidFill>
          <a:ln cap="flat" cmpd="sng" w="152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700">
                <a:latin typeface="Roboto"/>
                <a:ea typeface="Roboto"/>
                <a:cs typeface="Roboto"/>
                <a:sym typeface="Roboto"/>
              </a:rPr>
              <a:t>Світ IT</a:t>
            </a:r>
            <a:endParaRPr b="1" sz="3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600">
                <a:latin typeface="Roboto"/>
                <a:ea typeface="Roboto"/>
                <a:cs typeface="Roboto"/>
                <a:sym typeface="Roboto"/>
              </a:rPr>
              <a:t>(Що це, що він дає людям?)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42"/>
          <p:cNvSpPr/>
          <p:nvPr/>
        </p:nvSpPr>
        <p:spPr>
          <a:xfrm>
            <a:off x="1053500" y="1178525"/>
            <a:ext cx="2765400" cy="19197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42"/>
          <p:cNvSpPr/>
          <p:nvPr/>
        </p:nvSpPr>
        <p:spPr>
          <a:xfrm>
            <a:off x="3844275" y="88600"/>
            <a:ext cx="2582700" cy="17043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42"/>
          <p:cNvSpPr/>
          <p:nvPr/>
        </p:nvSpPr>
        <p:spPr>
          <a:xfrm>
            <a:off x="7382750" y="562400"/>
            <a:ext cx="2205900" cy="20787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42"/>
          <p:cNvSpPr/>
          <p:nvPr/>
        </p:nvSpPr>
        <p:spPr>
          <a:xfrm>
            <a:off x="1004225" y="3652250"/>
            <a:ext cx="2466000" cy="2185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42"/>
          <p:cNvSpPr/>
          <p:nvPr/>
        </p:nvSpPr>
        <p:spPr>
          <a:xfrm>
            <a:off x="3844275" y="4962800"/>
            <a:ext cx="2053800" cy="13659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2"/>
          <p:cNvSpPr/>
          <p:nvPr/>
        </p:nvSpPr>
        <p:spPr>
          <a:xfrm>
            <a:off x="6574725" y="4492900"/>
            <a:ext cx="2334300" cy="207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42"/>
          <p:cNvSpPr/>
          <p:nvPr/>
        </p:nvSpPr>
        <p:spPr>
          <a:xfrm>
            <a:off x="8685350" y="2867000"/>
            <a:ext cx="2632200" cy="19197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42"/>
          <p:cNvCxnSpPr>
            <a:stCxn id="153" idx="7"/>
          </p:cNvCxnSpPr>
          <p:nvPr/>
        </p:nvCxnSpPr>
        <p:spPr>
          <a:xfrm flipH="1" rot="10800000">
            <a:off x="6604488" y="2025830"/>
            <a:ext cx="657000" cy="4116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42"/>
          <p:cNvCxnSpPr>
            <a:stCxn id="153" idx="6"/>
          </p:cNvCxnSpPr>
          <p:nvPr/>
        </p:nvCxnSpPr>
        <p:spPr>
          <a:xfrm>
            <a:off x="6965625" y="3243850"/>
            <a:ext cx="1552500" cy="2559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42"/>
          <p:cNvCxnSpPr/>
          <p:nvPr/>
        </p:nvCxnSpPr>
        <p:spPr>
          <a:xfrm>
            <a:off x="6574725" y="4102500"/>
            <a:ext cx="438300" cy="3438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42"/>
          <p:cNvCxnSpPr/>
          <p:nvPr/>
        </p:nvCxnSpPr>
        <p:spPr>
          <a:xfrm flipH="1">
            <a:off x="4996050" y="4316950"/>
            <a:ext cx="195000" cy="393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42"/>
          <p:cNvCxnSpPr/>
          <p:nvPr/>
        </p:nvCxnSpPr>
        <p:spPr>
          <a:xfrm flipH="1">
            <a:off x="3491025" y="3630350"/>
            <a:ext cx="1008600" cy="459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42"/>
          <p:cNvCxnSpPr/>
          <p:nvPr/>
        </p:nvCxnSpPr>
        <p:spPr>
          <a:xfrm rot="10800000">
            <a:off x="3878925" y="2615300"/>
            <a:ext cx="620700" cy="2517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42"/>
          <p:cNvCxnSpPr/>
          <p:nvPr/>
        </p:nvCxnSpPr>
        <p:spPr>
          <a:xfrm rot="10800000">
            <a:off x="5213300" y="1792900"/>
            <a:ext cx="105900" cy="3105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3"/>
          <p:cNvSpPr/>
          <p:nvPr/>
        </p:nvSpPr>
        <p:spPr>
          <a:xfrm>
            <a:off x="4499625" y="2103400"/>
            <a:ext cx="2466000" cy="2280900"/>
          </a:xfrm>
          <a:prstGeom prst="ellipse">
            <a:avLst/>
          </a:prstGeom>
          <a:solidFill>
            <a:srgbClr val="FFFFFF"/>
          </a:solidFill>
          <a:ln cap="flat" cmpd="sng" w="152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Світ IT</a:t>
            </a:r>
            <a:endParaRPr b="1" sz="3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(Що це, що він дає людям?)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43"/>
          <p:cNvSpPr/>
          <p:nvPr/>
        </p:nvSpPr>
        <p:spPr>
          <a:xfrm>
            <a:off x="1053500" y="1178525"/>
            <a:ext cx="2765400" cy="19197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3"/>
          <p:cNvSpPr/>
          <p:nvPr/>
        </p:nvSpPr>
        <p:spPr>
          <a:xfrm>
            <a:off x="3844275" y="88600"/>
            <a:ext cx="2582700" cy="17043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7382750" y="562400"/>
            <a:ext cx="2205900" cy="20787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43"/>
          <p:cNvSpPr/>
          <p:nvPr/>
        </p:nvSpPr>
        <p:spPr>
          <a:xfrm>
            <a:off x="1004225" y="3652250"/>
            <a:ext cx="2466000" cy="2185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3663325" y="4937800"/>
            <a:ext cx="2298600" cy="16305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43"/>
          <p:cNvSpPr/>
          <p:nvPr/>
        </p:nvSpPr>
        <p:spPr>
          <a:xfrm>
            <a:off x="6574725" y="4492900"/>
            <a:ext cx="2334300" cy="207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8685350" y="2867000"/>
            <a:ext cx="2632200" cy="19197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43"/>
          <p:cNvCxnSpPr>
            <a:stCxn id="174" idx="7"/>
          </p:cNvCxnSpPr>
          <p:nvPr/>
        </p:nvCxnSpPr>
        <p:spPr>
          <a:xfrm flipH="1" rot="10800000">
            <a:off x="6604488" y="2025830"/>
            <a:ext cx="657000" cy="4116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43"/>
          <p:cNvCxnSpPr>
            <a:stCxn id="174" idx="6"/>
          </p:cNvCxnSpPr>
          <p:nvPr/>
        </p:nvCxnSpPr>
        <p:spPr>
          <a:xfrm>
            <a:off x="6965625" y="3243850"/>
            <a:ext cx="1552500" cy="2559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43"/>
          <p:cNvCxnSpPr/>
          <p:nvPr/>
        </p:nvCxnSpPr>
        <p:spPr>
          <a:xfrm>
            <a:off x="6574725" y="4102500"/>
            <a:ext cx="438300" cy="3438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43"/>
          <p:cNvCxnSpPr/>
          <p:nvPr/>
        </p:nvCxnSpPr>
        <p:spPr>
          <a:xfrm flipH="1">
            <a:off x="4996050" y="4316950"/>
            <a:ext cx="195000" cy="393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43"/>
          <p:cNvCxnSpPr/>
          <p:nvPr/>
        </p:nvCxnSpPr>
        <p:spPr>
          <a:xfrm flipH="1">
            <a:off x="3491025" y="3630350"/>
            <a:ext cx="1008600" cy="459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43"/>
          <p:cNvCxnSpPr/>
          <p:nvPr/>
        </p:nvCxnSpPr>
        <p:spPr>
          <a:xfrm rot="10800000">
            <a:off x="3878925" y="2615300"/>
            <a:ext cx="620700" cy="2517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43"/>
          <p:cNvCxnSpPr/>
          <p:nvPr/>
        </p:nvCxnSpPr>
        <p:spPr>
          <a:xfrm rot="10800000">
            <a:off x="5213300" y="1792900"/>
            <a:ext cx="105900" cy="3105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75" y="740513"/>
            <a:ext cx="2298550" cy="241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800" y="125488"/>
            <a:ext cx="3194503" cy="16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6350" y="740525"/>
            <a:ext cx="1630525" cy="16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5350" y="2876075"/>
            <a:ext cx="2298550" cy="196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4763" y="3890071"/>
            <a:ext cx="2424917" cy="170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7575" y="4539200"/>
            <a:ext cx="2298550" cy="198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7675" y="4937800"/>
            <a:ext cx="1895099" cy="1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4"/>
          <p:cNvSpPr/>
          <p:nvPr/>
        </p:nvSpPr>
        <p:spPr>
          <a:xfrm>
            <a:off x="4499625" y="2103400"/>
            <a:ext cx="1851600" cy="1801800"/>
          </a:xfrm>
          <a:prstGeom prst="ellipse">
            <a:avLst/>
          </a:prstGeom>
          <a:solidFill>
            <a:srgbClr val="FFFFFF"/>
          </a:solidFill>
          <a:ln cap="flat" cmpd="sng" w="152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Світ IT</a:t>
            </a:r>
            <a:endParaRPr b="1"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(Що це, що він дає людям?)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44"/>
          <p:cNvSpPr/>
          <p:nvPr/>
        </p:nvSpPr>
        <p:spPr>
          <a:xfrm>
            <a:off x="854525" y="88600"/>
            <a:ext cx="2765400" cy="19197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4"/>
          <p:cNvSpPr/>
          <p:nvPr/>
        </p:nvSpPr>
        <p:spPr>
          <a:xfrm>
            <a:off x="3844275" y="88600"/>
            <a:ext cx="2582700" cy="17043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44"/>
          <p:cNvSpPr/>
          <p:nvPr/>
        </p:nvSpPr>
        <p:spPr>
          <a:xfrm>
            <a:off x="7125425" y="165250"/>
            <a:ext cx="2334300" cy="17664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44"/>
          <p:cNvSpPr/>
          <p:nvPr/>
        </p:nvSpPr>
        <p:spPr>
          <a:xfrm>
            <a:off x="1004225" y="3652250"/>
            <a:ext cx="2466000" cy="2185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4"/>
          <p:cNvSpPr/>
          <p:nvPr/>
        </p:nvSpPr>
        <p:spPr>
          <a:xfrm>
            <a:off x="3470225" y="4924925"/>
            <a:ext cx="2298600" cy="17043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4"/>
          <p:cNvSpPr/>
          <p:nvPr/>
        </p:nvSpPr>
        <p:spPr>
          <a:xfrm>
            <a:off x="6080075" y="4332850"/>
            <a:ext cx="2334300" cy="20787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4"/>
          <p:cNvSpPr/>
          <p:nvPr/>
        </p:nvSpPr>
        <p:spPr>
          <a:xfrm>
            <a:off x="9459725" y="988300"/>
            <a:ext cx="2632200" cy="19197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44"/>
          <p:cNvCxnSpPr>
            <a:stCxn id="202" idx="7"/>
          </p:cNvCxnSpPr>
          <p:nvPr/>
        </p:nvCxnSpPr>
        <p:spPr>
          <a:xfrm flipH="1" rot="10800000">
            <a:off x="6080064" y="1598368"/>
            <a:ext cx="1254000" cy="7689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4"/>
          <p:cNvCxnSpPr>
            <a:stCxn id="202" idx="6"/>
          </p:cNvCxnSpPr>
          <p:nvPr/>
        </p:nvCxnSpPr>
        <p:spPr>
          <a:xfrm>
            <a:off x="6351225" y="3004300"/>
            <a:ext cx="1552500" cy="2559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6080075" y="3687950"/>
            <a:ext cx="546300" cy="8055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4"/>
          <p:cNvCxnSpPr/>
          <p:nvPr/>
        </p:nvCxnSpPr>
        <p:spPr>
          <a:xfrm flipH="1">
            <a:off x="4850850" y="3917750"/>
            <a:ext cx="340200" cy="10773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4"/>
          <p:cNvCxnSpPr/>
          <p:nvPr/>
        </p:nvCxnSpPr>
        <p:spPr>
          <a:xfrm flipH="1">
            <a:off x="3268263" y="3535850"/>
            <a:ext cx="1332600" cy="6231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4"/>
          <p:cNvCxnSpPr/>
          <p:nvPr/>
        </p:nvCxnSpPr>
        <p:spPr>
          <a:xfrm rot="10800000">
            <a:off x="3113925" y="1817000"/>
            <a:ext cx="1385700" cy="1050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4"/>
          <p:cNvCxnSpPr/>
          <p:nvPr/>
        </p:nvCxnSpPr>
        <p:spPr>
          <a:xfrm rot="10800000">
            <a:off x="5213300" y="1792900"/>
            <a:ext cx="105900" cy="3105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325" y="272200"/>
            <a:ext cx="1552500" cy="15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375" y="3917750"/>
            <a:ext cx="1919700" cy="1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250" y="-90750"/>
            <a:ext cx="2649752" cy="17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3300" y="-82350"/>
            <a:ext cx="2298550" cy="204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5975" y="956275"/>
            <a:ext cx="2023524" cy="198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3400" y="4663700"/>
            <a:ext cx="2252225" cy="180178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/>
          <p:nvPr/>
        </p:nvSpPr>
        <p:spPr>
          <a:xfrm>
            <a:off x="123925" y="2019075"/>
            <a:ext cx="2466000" cy="17043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150" y="2060027"/>
            <a:ext cx="2023537" cy="16223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4"/>
          <p:cNvSpPr/>
          <p:nvPr/>
        </p:nvSpPr>
        <p:spPr>
          <a:xfrm>
            <a:off x="7380625" y="2658275"/>
            <a:ext cx="2582700" cy="18018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51225" y="4300673"/>
            <a:ext cx="1552499" cy="212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9150" y="2576838"/>
            <a:ext cx="1851549" cy="17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/>
          <p:nvPr/>
        </p:nvSpPr>
        <p:spPr>
          <a:xfrm>
            <a:off x="8976125" y="4894175"/>
            <a:ext cx="2582700" cy="17043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54763" y="4894174"/>
            <a:ext cx="1625424" cy="170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4"/>
          <p:cNvCxnSpPr/>
          <p:nvPr/>
        </p:nvCxnSpPr>
        <p:spPr>
          <a:xfrm>
            <a:off x="6317600" y="3425425"/>
            <a:ext cx="2997900" cy="17370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4"/>
          <p:cNvCxnSpPr/>
          <p:nvPr/>
        </p:nvCxnSpPr>
        <p:spPr>
          <a:xfrm flipH="1" rot="10800000">
            <a:off x="6232464" y="2228968"/>
            <a:ext cx="3263100" cy="2907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45"/>
          <p:cNvGrpSpPr/>
          <p:nvPr/>
        </p:nvGrpSpPr>
        <p:grpSpPr>
          <a:xfrm>
            <a:off x="1004225" y="88600"/>
            <a:ext cx="10313325" cy="6483000"/>
            <a:chOff x="1004225" y="88600"/>
            <a:chExt cx="10313325" cy="6483000"/>
          </a:xfrm>
        </p:grpSpPr>
        <p:sp>
          <p:nvSpPr>
            <p:cNvPr id="239" name="Google Shape;239;p45"/>
            <p:cNvSpPr/>
            <p:nvPr/>
          </p:nvSpPr>
          <p:spPr>
            <a:xfrm>
              <a:off x="4499625" y="2103400"/>
              <a:ext cx="2466000" cy="2280900"/>
            </a:xfrm>
            <a:prstGeom prst="ellipse">
              <a:avLst/>
            </a:prstGeom>
            <a:solidFill>
              <a:srgbClr val="FFFFFF"/>
            </a:solidFill>
            <a:ln cap="flat" cmpd="sng" w="152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800">
                  <a:latin typeface="Roboto"/>
                  <a:ea typeface="Roboto"/>
                  <a:cs typeface="Roboto"/>
                  <a:sym typeface="Roboto"/>
                </a:rPr>
                <a:t>ІТ</a:t>
              </a:r>
              <a:endParaRPr b="1" sz="3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2400">
                  <a:latin typeface="Roboto"/>
                  <a:ea typeface="Roboto"/>
                  <a:cs typeface="Roboto"/>
                  <a:sym typeface="Roboto"/>
                </a:rPr>
                <a:t>(професії)</a:t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1053500" y="1178525"/>
              <a:ext cx="2765400" cy="1919700"/>
            </a:xfrm>
            <a:prstGeom prst="ellipse">
              <a:avLst/>
            </a:prstGeom>
            <a:solidFill>
              <a:srgbClr val="F8A185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3844275" y="88600"/>
              <a:ext cx="2582700" cy="1704300"/>
            </a:xfrm>
            <a:prstGeom prst="ellipse">
              <a:avLst/>
            </a:prstGeom>
            <a:solidFill>
              <a:srgbClr val="1274BB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7382750" y="562400"/>
              <a:ext cx="2829900" cy="20787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1004225" y="3652250"/>
              <a:ext cx="2466000" cy="21852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3733350" y="4786700"/>
              <a:ext cx="2032800" cy="1529100"/>
            </a:xfrm>
            <a:prstGeom prst="ellipse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6574725" y="4492900"/>
              <a:ext cx="2334300" cy="2078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8685350" y="2867000"/>
              <a:ext cx="2632200" cy="1919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7" name="Google Shape;247;p45"/>
            <p:cNvCxnSpPr>
              <a:stCxn id="239" idx="7"/>
            </p:cNvCxnSpPr>
            <p:nvPr/>
          </p:nvCxnSpPr>
          <p:spPr>
            <a:xfrm flipH="1" rot="10800000">
              <a:off x="6604488" y="2025830"/>
              <a:ext cx="657000" cy="4116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45"/>
            <p:cNvCxnSpPr>
              <a:stCxn id="239" idx="6"/>
            </p:cNvCxnSpPr>
            <p:nvPr/>
          </p:nvCxnSpPr>
          <p:spPr>
            <a:xfrm>
              <a:off x="6965625" y="3243850"/>
              <a:ext cx="1552500" cy="2559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45"/>
            <p:cNvCxnSpPr/>
            <p:nvPr/>
          </p:nvCxnSpPr>
          <p:spPr>
            <a:xfrm>
              <a:off x="6574725" y="4102500"/>
              <a:ext cx="438300" cy="3438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45"/>
            <p:cNvCxnSpPr/>
            <p:nvPr/>
          </p:nvCxnSpPr>
          <p:spPr>
            <a:xfrm flipH="1">
              <a:off x="4996050" y="4316950"/>
              <a:ext cx="195000" cy="3930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5"/>
            <p:cNvCxnSpPr/>
            <p:nvPr/>
          </p:nvCxnSpPr>
          <p:spPr>
            <a:xfrm flipH="1">
              <a:off x="3491025" y="3630350"/>
              <a:ext cx="1008600" cy="4590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45"/>
            <p:cNvCxnSpPr/>
            <p:nvPr/>
          </p:nvCxnSpPr>
          <p:spPr>
            <a:xfrm rot="10800000">
              <a:off x="3878925" y="2615300"/>
              <a:ext cx="620700" cy="2517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45"/>
            <p:cNvCxnSpPr/>
            <p:nvPr/>
          </p:nvCxnSpPr>
          <p:spPr>
            <a:xfrm rot="10800000">
              <a:off x="5213300" y="1792900"/>
              <a:ext cx="105900" cy="3105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6"/>
          <p:cNvGrpSpPr/>
          <p:nvPr/>
        </p:nvGrpSpPr>
        <p:grpSpPr>
          <a:xfrm>
            <a:off x="1004225" y="88600"/>
            <a:ext cx="10313325" cy="6483000"/>
            <a:chOff x="1004225" y="88600"/>
            <a:chExt cx="10313325" cy="6483000"/>
          </a:xfrm>
        </p:grpSpPr>
        <p:sp>
          <p:nvSpPr>
            <p:cNvPr id="261" name="Google Shape;261;p46"/>
            <p:cNvSpPr/>
            <p:nvPr/>
          </p:nvSpPr>
          <p:spPr>
            <a:xfrm>
              <a:off x="4499625" y="2103400"/>
              <a:ext cx="2466000" cy="2280900"/>
            </a:xfrm>
            <a:prstGeom prst="ellipse">
              <a:avLst/>
            </a:prstGeom>
            <a:solidFill>
              <a:srgbClr val="FFFFFF"/>
            </a:solidFill>
            <a:ln cap="flat" cmpd="sng" w="152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-ID" sz="3600">
                  <a:latin typeface="Roboto"/>
                  <a:ea typeface="Roboto"/>
                  <a:cs typeface="Roboto"/>
                  <a:sym typeface="Roboto"/>
                </a:rPr>
                <a:t> IT </a:t>
              </a:r>
              <a:r>
                <a:rPr b="1" lang="id-ID" sz="3000">
                  <a:latin typeface="Roboto"/>
                  <a:ea typeface="Roboto"/>
                  <a:cs typeface="Roboto"/>
                  <a:sym typeface="Roboto"/>
                </a:rPr>
                <a:t>професії</a:t>
              </a:r>
              <a:endParaRPr b="1"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053500" y="1178525"/>
              <a:ext cx="2765400" cy="1919700"/>
            </a:xfrm>
            <a:prstGeom prst="ellipse">
              <a:avLst/>
            </a:prstGeom>
            <a:solidFill>
              <a:srgbClr val="F8A185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Підтримка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3844275" y="88600"/>
              <a:ext cx="2582700" cy="1704300"/>
            </a:xfrm>
            <a:prstGeom prst="ellipse">
              <a:avLst/>
            </a:prstGeom>
            <a:solidFill>
              <a:srgbClr val="1274BB">
                <a:alpha val="243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Human</a:t>
              </a:r>
              <a:br>
                <a:rPr b="1" lang="id-ID" sz="1800"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Resources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(людські ресурси)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7382750" y="562400"/>
              <a:ext cx="2765400" cy="2078700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id-ID" sz="2400">
                  <a:latin typeface="Roboto"/>
                  <a:ea typeface="Roboto"/>
                  <a:cs typeface="Roboto"/>
                  <a:sym typeface="Roboto"/>
                </a:rPr>
                <a:t>Розробка</a:t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004225" y="3652250"/>
              <a:ext cx="2466000" cy="2185200"/>
            </a:xfrm>
            <a:prstGeom prst="ellips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Тестування</a:t>
              </a: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 (QA)</a:t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4054500" y="4924925"/>
              <a:ext cx="1416900" cy="1365900"/>
            </a:xfrm>
            <a:prstGeom prst="ellipse">
              <a:avLst/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Дизайн</a:t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6574725" y="4492900"/>
              <a:ext cx="2334300" cy="20787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Менеджмент - управління</a:t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46"/>
            <p:cNvSpPr/>
            <p:nvPr/>
          </p:nvSpPr>
          <p:spPr>
            <a:xfrm>
              <a:off x="8685350" y="2867000"/>
              <a:ext cx="2632200" cy="1919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id-ID" sz="1800">
                  <a:latin typeface="Roboto"/>
                  <a:ea typeface="Roboto"/>
                  <a:cs typeface="Roboto"/>
                  <a:sym typeface="Roboto"/>
                </a:rPr>
                <a:t>Маркетинг - просування і реклама</a:t>
              </a:r>
              <a:endParaRPr b="1" i="0" sz="18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9" name="Google Shape;269;p46"/>
            <p:cNvCxnSpPr>
              <a:stCxn id="261" idx="7"/>
            </p:cNvCxnSpPr>
            <p:nvPr/>
          </p:nvCxnSpPr>
          <p:spPr>
            <a:xfrm flipH="1" rot="10800000">
              <a:off x="6604488" y="2025830"/>
              <a:ext cx="657000" cy="4116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46"/>
            <p:cNvCxnSpPr>
              <a:stCxn id="261" idx="6"/>
            </p:cNvCxnSpPr>
            <p:nvPr/>
          </p:nvCxnSpPr>
          <p:spPr>
            <a:xfrm>
              <a:off x="6965625" y="3243850"/>
              <a:ext cx="1552500" cy="2559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46"/>
            <p:cNvCxnSpPr/>
            <p:nvPr/>
          </p:nvCxnSpPr>
          <p:spPr>
            <a:xfrm>
              <a:off x="6574725" y="4102500"/>
              <a:ext cx="438300" cy="3438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46"/>
            <p:cNvCxnSpPr/>
            <p:nvPr/>
          </p:nvCxnSpPr>
          <p:spPr>
            <a:xfrm flipH="1">
              <a:off x="4996050" y="4316950"/>
              <a:ext cx="195000" cy="3930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46"/>
            <p:cNvCxnSpPr/>
            <p:nvPr/>
          </p:nvCxnSpPr>
          <p:spPr>
            <a:xfrm flipH="1">
              <a:off x="3491025" y="3630350"/>
              <a:ext cx="1008600" cy="4590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46"/>
            <p:cNvCxnSpPr/>
            <p:nvPr/>
          </p:nvCxnSpPr>
          <p:spPr>
            <a:xfrm rot="10800000">
              <a:off x="3878925" y="2615300"/>
              <a:ext cx="620700" cy="2517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46"/>
            <p:cNvCxnSpPr/>
            <p:nvPr/>
          </p:nvCxnSpPr>
          <p:spPr>
            <a:xfrm rot="10800000">
              <a:off x="5213300" y="1792900"/>
              <a:ext cx="105900" cy="310500"/>
            </a:xfrm>
            <a:prstGeom prst="straightConnector1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/>
        </p:nvSpPr>
        <p:spPr>
          <a:xfrm>
            <a:off x="3620400" y="293250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Напрямок Розробка -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7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9225"/>
            <a:ext cx="2511025" cy="2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825" y="1709225"/>
            <a:ext cx="2511025" cy="263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8687" y="1926220"/>
            <a:ext cx="2081170" cy="17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5215" y="1711699"/>
            <a:ext cx="2511027" cy="263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350" y="4500145"/>
            <a:ext cx="3293565" cy="232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9250" y="4573879"/>
            <a:ext cx="3449399" cy="220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498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/>
        </p:nvSpPr>
        <p:spPr>
          <a:xfrm>
            <a:off x="4786700" y="713825"/>
            <a:ext cx="49512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id-ID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Напрямок Розробка -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8"/>
          <p:cNvSpPr/>
          <p:nvPr/>
        </p:nvSpPr>
        <p:spPr>
          <a:xfrm>
            <a:off x="9436434" y="713817"/>
            <a:ext cx="1488600" cy="14886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00" y="246050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/>
          <p:nvPr/>
        </p:nvSpPr>
        <p:spPr>
          <a:xfrm rot="-4334382">
            <a:off x="8943900" y="1956389"/>
            <a:ext cx="209484" cy="20037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 rot="8259353">
            <a:off x="10885111" y="2162964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19AFA3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19AFA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48"/>
          <p:cNvSpPr txBox="1"/>
          <p:nvPr/>
        </p:nvSpPr>
        <p:spPr>
          <a:xfrm rot="-1492181">
            <a:off x="10656310" y="220840"/>
            <a:ext cx="380924" cy="629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F8A185"/>
                </a:solidFill>
                <a:latin typeface="Comic Sans MS"/>
                <a:ea typeface="Comic Sans MS"/>
                <a:cs typeface="Comic Sans MS"/>
                <a:sym typeface="Comic Sans MS"/>
              </a:rPr>
              <a:t>#</a:t>
            </a:r>
            <a:endParaRPr b="1" i="0" sz="1800" u="none" cap="none" strike="noStrike">
              <a:solidFill>
                <a:srgbClr val="F8A18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4786700" y="3463350"/>
            <a:ext cx="69450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Розробник ігор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Web-розробник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Розробник мобільних додатків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Розробник віртуальної реальності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10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rgbClr val="FDAF43"/>
              </a:buClr>
              <a:buSzPts val="2400"/>
              <a:buFont typeface="Roboto Medium"/>
              <a:buChar char="●"/>
            </a:pPr>
            <a:r>
              <a:rPr lang="id-ID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AI розробник (штучний інтелект)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/>
        </p:nvSpPr>
        <p:spPr>
          <a:xfrm>
            <a:off x="141525" y="1070075"/>
            <a:ext cx="36930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Тестування</a:t>
            </a:r>
            <a:endParaRPr b="0" i="0" sz="40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309" name="Google Shape;309;p49"/>
          <p:cNvSpPr/>
          <p:nvPr/>
        </p:nvSpPr>
        <p:spPr>
          <a:xfrm rot="2253516">
            <a:off x="2519888" y="4147219"/>
            <a:ext cx="209655" cy="20023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 rot="8259353">
            <a:off x="4605237" y="41108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3924375" y="737550"/>
            <a:ext cx="82677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9"/>
          <p:cNvSpPr/>
          <p:nvPr/>
        </p:nvSpPr>
        <p:spPr>
          <a:xfrm rot="-8815759">
            <a:off x="4786176" y="22010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7311700" y="1162175"/>
            <a:ext cx="3507600" cy="11160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Тестувальник (QA) - забезпечення якості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050">
                <a:solidFill>
                  <a:srgbClr val="5F6368"/>
                </a:solidFill>
                <a:highlight>
                  <a:srgbClr val="FFFFFF"/>
                </a:highlight>
              </a:rPr>
              <a:t>quality assurance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"/>
          <p:cNvSpPr/>
          <p:nvPr/>
        </p:nvSpPr>
        <p:spPr>
          <a:xfrm>
            <a:off x="4671450" y="2891025"/>
            <a:ext cx="2849100" cy="33879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Мануальне тестування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/>
          <p:nvPr/>
        </p:nvSpPr>
        <p:spPr>
          <a:xfrm>
            <a:off x="8995250" y="3152375"/>
            <a:ext cx="2849100" cy="34986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Автоматизація тестування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49"/>
          <p:cNvCxnSpPr/>
          <p:nvPr/>
        </p:nvCxnSpPr>
        <p:spPr>
          <a:xfrm flipH="1">
            <a:off x="6768075" y="2313275"/>
            <a:ext cx="1363800" cy="5304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9"/>
          <p:cNvCxnSpPr>
            <a:endCxn id="315" idx="0"/>
          </p:cNvCxnSpPr>
          <p:nvPr/>
        </p:nvCxnSpPr>
        <p:spPr>
          <a:xfrm>
            <a:off x="10011800" y="2313275"/>
            <a:ext cx="408000" cy="8391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133" y="4262171"/>
            <a:ext cx="2451338" cy="1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75" y="4307345"/>
            <a:ext cx="2589050" cy="154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